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5" r:id="rId4"/>
    <p:sldId id="306" r:id="rId5"/>
    <p:sldId id="309" r:id="rId6"/>
    <p:sldId id="310" r:id="rId7"/>
    <p:sldId id="308" r:id="rId8"/>
    <p:sldId id="307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268" r:id="rId20"/>
    <p:sldId id="266" r:id="rId21"/>
    <p:sldId id="269" r:id="rId22"/>
    <p:sldId id="270" r:id="rId23"/>
    <p:sldId id="271" r:id="rId24"/>
    <p:sldId id="273" r:id="rId25"/>
    <p:sldId id="272" r:id="rId26"/>
    <p:sldId id="274" r:id="rId27"/>
    <p:sldId id="275" r:id="rId28"/>
    <p:sldId id="276" r:id="rId29"/>
    <p:sldId id="279" r:id="rId30"/>
    <p:sldId id="277" r:id="rId31"/>
    <p:sldId id="280" r:id="rId32"/>
    <p:sldId id="278" r:id="rId33"/>
    <p:sldId id="291" r:id="rId34"/>
    <p:sldId id="281" r:id="rId35"/>
    <p:sldId id="282" r:id="rId36"/>
    <p:sldId id="283" r:id="rId37"/>
    <p:sldId id="284" r:id="rId38"/>
    <p:sldId id="287" r:id="rId39"/>
    <p:sldId id="290" r:id="rId40"/>
    <p:sldId id="286" r:id="rId41"/>
    <p:sldId id="288" r:id="rId42"/>
    <p:sldId id="289" r:id="rId43"/>
    <p:sldId id="292" r:id="rId44"/>
    <p:sldId id="293" r:id="rId45"/>
    <p:sldId id="285" r:id="rId46"/>
    <p:sldId id="294" r:id="rId47"/>
    <p:sldId id="311" r:id="rId48"/>
    <p:sldId id="295" r:id="rId49"/>
    <p:sldId id="296" r:id="rId50"/>
    <p:sldId id="297" r:id="rId51"/>
    <p:sldId id="298" r:id="rId52"/>
    <p:sldId id="299" r:id="rId53"/>
    <p:sldId id="300" r:id="rId54"/>
    <p:sldId id="303" r:id="rId55"/>
    <p:sldId id="302" r:id="rId5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4C99A-A9E5-82B0-F911-B19B9C1A4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4ED957-E0D5-EE4A-6B5D-E4F86854A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2AE0AC-532A-18F3-BBBE-E44F0700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84C820-B58D-F0ED-3726-8D094C11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59E2AE-93EC-CAF4-8266-C8B3179F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324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593DCE-914B-8AFD-0BD0-E1504E2A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5933ED-FC15-180E-D874-E53D34036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14F2EB-6812-90CC-036E-30C623E9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72631-045C-88D1-FA36-607230F8A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B7B9BC-ECEF-0D82-0CB3-728270D7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298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7096C9-C9ED-76AB-B6E8-DB5228FC6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7E2249-A6ED-0110-6288-9BC4B4D85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F0A85C-8488-1B01-80CA-571DF0E8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93EE24-F976-A96E-F853-266B02EC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00D192-AB27-5C9D-4BE0-3A39020E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618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811C9-55E6-BB3B-803D-3DE4AD90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CD8A53-3828-B37C-47D8-AEA576124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455D33-EC29-4301-F3FE-73BEA05E7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30D810-3D31-4741-C51A-4F56D7F6F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AF9022-091C-986F-7161-E685DF77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733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08DDC-C988-6BF8-195F-4BD155F0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2E99BA-6E49-7FAE-6B18-7AE8FE934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A073F8-898D-D3FC-B05D-C8F4ED61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22A9D2-98DE-6E34-3798-20ED00EE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A3C9D-0496-3B26-F921-B6B7C0F7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798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5E97A-1CAE-64F0-4555-81494925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D26E73-561C-558D-5E8B-42CFA623D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34897A-EEE4-C803-CF9C-1F2FCFA9D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3443DE-1887-94FD-929D-DC9DD2FF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D30A70-BC33-9826-E27F-89CCE864C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271140-D3E4-8101-670A-9E9730C72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85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ABAC6-8A8F-8835-6A29-369C953C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A5C9B5-9217-D216-B643-88611A7E8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792608-2561-2A79-A3FB-9962C49C6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10D8888-527D-F331-A8A5-BC79358F4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67B42A-D4B0-63DB-68F8-8092F4EBB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3CEB379-01C1-FE69-AD59-91C11DAF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D90E4D-BCAF-5DCB-AFE2-56A7AA6A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0516594-C7DD-DA9E-2EB6-2EF3F245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244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D17ED-E7E5-29FE-5F58-39196B763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DB0943-3E74-9625-F52C-C56B87D5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01C4AD-6411-3CF9-430B-2BC7E352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B34877-7F67-06B7-DFC5-EFBC1EAE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2623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0084F2-5EE9-A9BB-8AA1-E97467F02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AF08B6-D84B-1409-47C3-41EEFD5E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893B6B-AE3F-18BB-1444-B9503D03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450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3C01A-0165-02AC-F893-9233ABFC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6CBC46-AAC6-7D27-BDE6-510D2A801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327635-2DCC-B68B-93B5-C439B54CD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F4B50F-A5C7-1950-F7E6-698B4BEC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B3EEAE-612D-6088-641C-334AA315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94774-10E8-A20A-EE5C-580A09AA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02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7D5AF-00E9-E627-4F69-98652165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0E53573-09BF-BDF8-9104-1EBCBF791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FA471C-5D71-35AB-850A-2A63F0A87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741970-455E-1BFD-6F5A-18044D50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E9F438-9B73-1C73-1407-03D7ED10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9C1E5D-B2A0-DADB-10A1-05A5FAE6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450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2AC695B-DBB1-E7C9-CA6B-39E5ECFA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7CDEE8-5292-AC4B-9A3A-6264E7830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AA0DA2-B18A-0809-D642-F71F9058C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C505F2-2BC9-4961-93FB-A4D29D3EBF27}" type="datetimeFigureOut">
              <a:rPr lang="es-CO" smtClean="0"/>
              <a:t>11/03/2024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06209C-0449-69FC-2FEF-6DC0FF90C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D2A54C-85A9-2554-0E75-4CDD1DE56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9C4B45-DC81-4440-A9F0-3D43D2657D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148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EAA4B5-0DFC-4F05-E168-31E25D012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chemeClr val="bg1"/>
                </a:solidFill>
              </a:rPr>
              <a:t>Lo abstracto y las interfaces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19BC61-64FD-6F0D-E182-56603A8ED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r>
              <a:rPr lang="es-CO" sz="2000" dirty="0">
                <a:solidFill>
                  <a:schemeClr val="bg1"/>
                </a:solidFill>
              </a:rPr>
              <a:t>Semana 8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424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6C086-7C35-9D2F-0CF9-E75B1015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Abstracto</a:t>
            </a:r>
          </a:p>
        </p:txBody>
      </p:sp>
      <p:pic>
        <p:nvPicPr>
          <p:cNvPr id="2050" name="Picture 2" descr="Cómo crear un dibujo abstracto (5 consejos) | ttamayo.com">
            <a:extLst>
              <a:ext uri="{FF2B5EF4-FFF2-40B4-BE49-F238E27FC236}">
                <a16:creationId xmlns:a16="http://schemas.microsoft.com/office/drawing/2014/main" id="{ABE000D1-E692-10CF-BF27-C1F4237A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31" y="1401562"/>
            <a:ext cx="2608463" cy="521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ndo de estilo de arte abstracto de una línea de mujer 2072011 Vector en  Vecteezy">
            <a:extLst>
              <a:ext uri="{FF2B5EF4-FFF2-40B4-BE49-F238E27FC236}">
                <a16:creationId xmlns:a16="http://schemas.microsoft.com/office/drawing/2014/main" id="{E4701A28-A45A-BAA4-8380-F5760E76A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000" y="1464367"/>
            <a:ext cx="5091313" cy="50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AADD98E-EB7C-D247-6554-7DE89A994E2C}"/>
              </a:ext>
            </a:extLst>
          </p:cNvPr>
          <p:cNvSpPr txBox="1">
            <a:spLocks/>
          </p:cNvSpPr>
          <p:nvPr/>
        </p:nvSpPr>
        <p:spPr>
          <a:xfrm>
            <a:off x="8474719" y="1821652"/>
            <a:ext cx="3648074" cy="2188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/>
              <a:t>Contiene características de algo real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1BE68B1-6AB7-E55C-4738-4530CC42312C}"/>
              </a:ext>
            </a:extLst>
          </p:cNvPr>
          <p:cNvSpPr txBox="1">
            <a:spLocks/>
          </p:cNvSpPr>
          <p:nvPr/>
        </p:nvSpPr>
        <p:spPr>
          <a:xfrm>
            <a:off x="8474719" y="4373564"/>
            <a:ext cx="3143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Pero no lo es </a:t>
            </a:r>
          </a:p>
        </p:txBody>
      </p:sp>
    </p:spTree>
    <p:extLst>
      <p:ext uri="{BB962C8B-B14F-4D97-AF65-F5344CB8AC3E}">
        <p14:creationId xmlns:p14="http://schemas.microsoft.com/office/powerpoint/2010/main" val="367844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DEAEF-98D5-E157-714E-D9D728C9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Mascotas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05B39D-4873-5F21-D631-4F0C71B7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0" r="20986" b="5848"/>
          <a:stretch/>
        </p:blipFill>
        <p:spPr>
          <a:xfrm>
            <a:off x="170131" y="2606675"/>
            <a:ext cx="4244707" cy="3886200"/>
          </a:xfrm>
          <a:prstGeom prst="rect">
            <a:avLst/>
          </a:prstGeom>
        </p:spPr>
      </p:pic>
      <p:pic>
        <p:nvPicPr>
          <p:cNvPr id="3076" name="Picture 4" descr="Día del Gato: Los memes de gatos más graciosos de internet">
            <a:extLst>
              <a:ext uri="{FF2B5EF4-FFF2-40B4-BE49-F238E27FC236}">
                <a16:creationId xmlns:a16="http://schemas.microsoft.com/office/drawing/2014/main" id="{C13B8580-B03C-D894-1B2D-165459B59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0" r="21908"/>
          <a:stretch/>
        </p:blipFill>
        <p:spPr bwMode="auto">
          <a:xfrm>
            <a:off x="4733925" y="190500"/>
            <a:ext cx="3695701" cy="35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galos y productos: De Conejo Para La M%c3%basica L%c3%a1minas  Fotogr%c3%a1ficas | Redbubble">
            <a:extLst>
              <a:ext uri="{FF2B5EF4-FFF2-40B4-BE49-F238E27FC236}">
                <a16:creationId xmlns:a16="http://schemas.microsoft.com/office/drawing/2014/main" id="{1A505BB5-79D7-1850-E043-C23AEF50C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7500" r="11499" b="9167"/>
          <a:stretch/>
        </p:blipFill>
        <p:spPr bwMode="auto">
          <a:xfrm>
            <a:off x="8748713" y="128974"/>
            <a:ext cx="3124200" cy="37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eme de LeMakiNae sur sad hamster meme triste">
            <a:extLst>
              <a:ext uri="{FF2B5EF4-FFF2-40B4-BE49-F238E27FC236}">
                <a16:creationId xmlns:a16="http://schemas.microsoft.com/office/drawing/2014/main" id="{09B501CF-1F2C-1F7D-85E6-7D89B2718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3" y="4157662"/>
            <a:ext cx="3592136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85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B7A0D1F-709C-4D50-035E-5F561268D2D9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B6D0BAB-9018-995C-0154-F7BB971B4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0" r="20986" b="5848"/>
          <a:stretch/>
        </p:blipFill>
        <p:spPr>
          <a:xfrm>
            <a:off x="384088" y="3262287"/>
            <a:ext cx="3664037" cy="3354573"/>
          </a:xfrm>
          <a:prstGeom prst="rect">
            <a:avLst/>
          </a:prstGeom>
        </p:spPr>
      </p:pic>
      <p:pic>
        <p:nvPicPr>
          <p:cNvPr id="4100" name="Picture 4" descr="Signo de no igual (≠): Reglas, usos y ejemplos">
            <a:extLst>
              <a:ext uri="{FF2B5EF4-FFF2-40B4-BE49-F238E27FC236}">
                <a16:creationId xmlns:a16="http://schemas.microsoft.com/office/drawing/2014/main" id="{98EF70CC-B578-DCF6-DC3A-ACEB92432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505200"/>
            <a:ext cx="40576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eme de LeMakiNae sur sad hamster meme triste">
            <a:extLst>
              <a:ext uri="{FF2B5EF4-FFF2-40B4-BE49-F238E27FC236}">
                <a16:creationId xmlns:a16="http://schemas.microsoft.com/office/drawing/2014/main" id="{C448E030-802B-E5C2-417B-AE629E58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864" y="3562924"/>
            <a:ext cx="3592136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F0433FDC-B5DC-15B7-F671-E8DE90AF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494"/>
            <a:ext cx="10515600" cy="684354"/>
          </a:xfrm>
        </p:spPr>
        <p:txBody>
          <a:bodyPr>
            <a:normAutofit fontScale="90000"/>
          </a:bodyPr>
          <a:lstStyle/>
          <a:p>
            <a:r>
              <a:rPr lang="es-CO" dirty="0"/>
              <a:t>En que son diferentes </a:t>
            </a:r>
            <a:r>
              <a:rPr lang="en-US" dirty="0"/>
              <a:t>? </a:t>
            </a:r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973BDF8-3809-2974-C6FE-B5EE722E8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412" y="394804"/>
            <a:ext cx="3383063" cy="28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1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29C0-F00C-9283-9AF9-02D47985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s-CO" dirty="0"/>
              <a:t>á bien </a:t>
            </a:r>
            <a:r>
              <a:rPr lang="en-US" dirty="0"/>
              <a:t>? 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B8F972-F95A-D58B-08B9-A5713CFA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47" y="1475624"/>
            <a:ext cx="7563906" cy="53823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554870-28FF-4DE7-7BE5-FCD22C6E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13" y="3230367"/>
            <a:ext cx="2124237" cy="8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4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29C0-F00C-9283-9AF9-02D47985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s-CO" dirty="0"/>
              <a:t>á bien </a:t>
            </a:r>
            <a:r>
              <a:rPr lang="en-US" dirty="0"/>
              <a:t>? 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B8F972-F95A-D58B-08B9-A5713CFA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72" y="1475624"/>
            <a:ext cx="7563906" cy="5382376"/>
          </a:xfrm>
          <a:prstGeom prst="rect">
            <a:avLst/>
          </a:prstGeom>
        </p:spPr>
      </p:pic>
      <p:pic>
        <p:nvPicPr>
          <p:cNvPr id="5122" name="Picture 2" descr="Mal - Meme subido por Mati.494 :) Memedroid">
            <a:extLst>
              <a:ext uri="{FF2B5EF4-FFF2-40B4-BE49-F238E27FC236}">
                <a16:creationId xmlns:a16="http://schemas.microsoft.com/office/drawing/2014/main" id="{6437EBC0-5D08-C3A7-6DBB-422A0CC75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11"/>
          <a:stretch/>
        </p:blipFill>
        <p:spPr bwMode="auto">
          <a:xfrm>
            <a:off x="7747000" y="0"/>
            <a:ext cx="6469063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6A20125-821A-B705-3F12-C0B4C4F76F36}"/>
              </a:ext>
            </a:extLst>
          </p:cNvPr>
          <p:cNvSpPr txBox="1"/>
          <p:nvPr/>
        </p:nvSpPr>
        <p:spPr>
          <a:xfrm>
            <a:off x="10584656" y="-13132"/>
            <a:ext cx="7937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?</a:t>
            </a:r>
            <a:endParaRPr lang="es-CO" sz="115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8432A9-B50B-07D0-9AA5-06BFE4673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258029"/>
            <a:ext cx="2209799" cy="80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8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0DADD-C25B-4935-863E-3662E8E0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203200"/>
            <a:ext cx="10515600" cy="1325563"/>
          </a:xfrm>
        </p:spPr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pajaro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mascota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EE285D-6644-29DA-FD8E-E5BF2830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2" y="1339131"/>
            <a:ext cx="9145276" cy="5153744"/>
          </a:xfrm>
          <a:prstGeom prst="rect">
            <a:avLst/>
          </a:prstGeom>
        </p:spPr>
      </p:pic>
      <p:pic>
        <p:nvPicPr>
          <p:cNvPr id="6146" name="Picture 2" descr="Somos mitú on Instagram: &quot;Pos sí 😂💀 . . . . #memes #juventud #sisoy  #jovenes #jajaja #latinosbelike #millennials #nomms #chill #latinasbelike # meme #mexicans #latinos&quot;">
            <a:extLst>
              <a:ext uri="{FF2B5EF4-FFF2-40B4-BE49-F238E27FC236}">
                <a16:creationId xmlns:a16="http://schemas.microsoft.com/office/drawing/2014/main" id="{B518441B-632C-A465-C544-C8600F11F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8" t="29340"/>
          <a:stretch/>
        </p:blipFill>
        <p:spPr bwMode="auto">
          <a:xfrm>
            <a:off x="6960661" y="675481"/>
            <a:ext cx="5079577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EB81BE8-B064-C931-7394-657D0D900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775" y="2952786"/>
            <a:ext cx="2179749" cy="8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0DADD-C25B-4935-863E-3662E8E0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203200"/>
            <a:ext cx="10515600" cy="1325563"/>
          </a:xfrm>
        </p:spPr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pajaro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mascota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EFFC1C-1B6A-4362-B68C-C1248925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03894"/>
            <a:ext cx="10377155" cy="5754106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C4DCEEC-B10A-573C-D53C-73F384163E83}"/>
              </a:ext>
            </a:extLst>
          </p:cNvPr>
          <p:cNvSpPr/>
          <p:nvPr/>
        </p:nvSpPr>
        <p:spPr>
          <a:xfrm flipH="1">
            <a:off x="6551721" y="3677574"/>
            <a:ext cx="2201662" cy="4239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74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0DADD-C25B-4935-863E-3662E8E0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203200"/>
            <a:ext cx="7269609" cy="1325563"/>
          </a:xfrm>
        </p:spPr>
        <p:txBody>
          <a:bodyPr>
            <a:normAutofit/>
          </a:bodyPr>
          <a:lstStyle/>
          <a:p>
            <a:r>
              <a:rPr lang="en-US" dirty="0"/>
              <a:t>Un </a:t>
            </a:r>
            <a:r>
              <a:rPr lang="en-US" dirty="0" err="1"/>
              <a:t>pajaro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mascota</a:t>
            </a:r>
            <a:r>
              <a:rPr lang="en-US" dirty="0"/>
              <a:t> </a:t>
            </a:r>
            <a:r>
              <a:rPr lang="en-US" dirty="0" err="1"/>
              <a:t>diferente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EFFC1C-1B6A-4362-B68C-C1248925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003"/>
            <a:ext cx="9002381" cy="4991797"/>
          </a:xfrm>
          <a:prstGeom prst="rect">
            <a:avLst/>
          </a:prstGeom>
        </p:spPr>
      </p:pic>
      <p:pic>
        <p:nvPicPr>
          <p:cNvPr id="7170" name="Picture 2" descr="Pin de Abril Flores.Ibarra en mm | Meme llorando, Meme de ave, Frases de  pingüinos">
            <a:extLst>
              <a:ext uri="{FF2B5EF4-FFF2-40B4-BE49-F238E27FC236}">
                <a16:creationId xmlns:a16="http://schemas.microsoft.com/office/drawing/2014/main" id="{B9B57E35-6A07-C5BA-C880-B1F5802EF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72652" y="203200"/>
            <a:ext cx="3861786" cy="434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8F26178-A978-F5E9-E716-309F33595A58}"/>
              </a:ext>
            </a:extLst>
          </p:cNvPr>
          <p:cNvCxnSpPr/>
          <p:nvPr/>
        </p:nvCxnSpPr>
        <p:spPr>
          <a:xfrm>
            <a:off x="2849732" y="4092606"/>
            <a:ext cx="3098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09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0DADD-C25B-4935-863E-3662E8E0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203200"/>
            <a:ext cx="7269609" cy="1325563"/>
          </a:xfrm>
        </p:spPr>
        <p:txBody>
          <a:bodyPr>
            <a:normAutofit/>
          </a:bodyPr>
          <a:lstStyle/>
          <a:p>
            <a:r>
              <a:rPr lang="en-US" dirty="0"/>
              <a:t>Como lo </a:t>
            </a:r>
            <a:r>
              <a:rPr lang="en-US" dirty="0" err="1"/>
              <a:t>arreglamos</a:t>
            </a:r>
            <a:r>
              <a:rPr lang="en-US" dirty="0"/>
              <a:t>?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EFFC1C-1B6A-4362-B68C-C1248925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003"/>
            <a:ext cx="9002381" cy="4991797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8F26178-A978-F5E9-E716-309F33595A58}"/>
              </a:ext>
            </a:extLst>
          </p:cNvPr>
          <p:cNvCxnSpPr/>
          <p:nvPr/>
        </p:nvCxnSpPr>
        <p:spPr>
          <a:xfrm>
            <a:off x="2849732" y="4092606"/>
            <a:ext cx="3098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D565E351-C30A-6611-F553-5398F206A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8874" r="7573"/>
          <a:stretch/>
        </p:blipFill>
        <p:spPr bwMode="auto">
          <a:xfrm>
            <a:off x="7261933" y="-1"/>
            <a:ext cx="4432917" cy="43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10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0DADD-C25B-4935-863E-3662E8E0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0"/>
            <a:ext cx="7269609" cy="1325563"/>
          </a:xfrm>
        </p:spPr>
        <p:txBody>
          <a:bodyPr>
            <a:normAutofit/>
          </a:bodyPr>
          <a:lstStyle/>
          <a:p>
            <a:r>
              <a:rPr lang="en-US" dirty="0"/>
              <a:t>Como lo </a:t>
            </a:r>
            <a:r>
              <a:rPr lang="en-US" dirty="0" err="1"/>
              <a:t>arreglamos</a:t>
            </a:r>
            <a:r>
              <a:rPr lang="en-US" dirty="0"/>
              <a:t>?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86D6A6-2C72-D7EB-C4FC-2E59E530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60" y="942156"/>
            <a:ext cx="9859751" cy="5868219"/>
          </a:xfrm>
          <a:prstGeom prst="rect">
            <a:avLst/>
          </a:prstGeom>
        </p:spPr>
      </p:pic>
      <p:pic>
        <p:nvPicPr>
          <p:cNvPr id="10242" name="Picture 2" descr="OBVIOUSLY - Tough SpongeBob Meme Generator">
            <a:extLst>
              <a:ext uri="{FF2B5EF4-FFF2-40B4-BE49-F238E27FC236}">
                <a16:creationId xmlns:a16="http://schemas.microsoft.com/office/drawing/2014/main" id="{40EEB7B9-D6FA-E3BF-21ED-D86558A56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367161"/>
            <a:ext cx="3412571" cy="290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7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7741C-3E07-F13F-16C4-D73F1ADB2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736" y="2202074"/>
            <a:ext cx="9078527" cy="245385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/>
              <a:t>Hablemos</a:t>
            </a:r>
            <a:r>
              <a:rPr lang="en-US" sz="6000" b="1" dirty="0"/>
              <a:t> de la </a:t>
            </a:r>
            <a:r>
              <a:rPr lang="en-US" sz="6000" b="1" dirty="0" err="1"/>
              <a:t>encuesta</a:t>
            </a:r>
            <a:endParaRPr lang="es-CO" sz="6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DA5B928-CE06-E53A-1F39-9B8B396742BA}"/>
              </a:ext>
            </a:extLst>
          </p:cNvPr>
          <p:cNvSpPr txBox="1">
            <a:spLocks/>
          </p:cNvSpPr>
          <p:nvPr/>
        </p:nvSpPr>
        <p:spPr>
          <a:xfrm>
            <a:off x="172375" y="490892"/>
            <a:ext cx="6104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37191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D0600-6AAD-78C7-2A21-50E373DB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vida</a:t>
            </a:r>
            <a:r>
              <a:rPr lang="en-US" dirty="0"/>
              <a:t> no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asi</a:t>
            </a:r>
            <a:endParaRPr lang="es-CO" dirty="0"/>
          </a:p>
        </p:txBody>
      </p:sp>
      <p:pic>
        <p:nvPicPr>
          <p:cNvPr id="11268" name="Picture 4" descr="ö - Meme subido por andr20207 :) Memedroid">
            <a:extLst>
              <a:ext uri="{FF2B5EF4-FFF2-40B4-BE49-F238E27FC236}">
                <a16:creationId xmlns:a16="http://schemas.microsoft.com/office/drawing/2014/main" id="{29E1A2FF-03EB-27AD-72DB-97DC0CE30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3" b="17665"/>
          <a:stretch/>
        </p:blipFill>
        <p:spPr bwMode="auto">
          <a:xfrm>
            <a:off x="2331868" y="1601911"/>
            <a:ext cx="7528264" cy="506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39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D114AA-D4F2-3DD1-2882-1B3B4CD4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631" y="1123950"/>
            <a:ext cx="8760093" cy="5219700"/>
          </a:xfrm>
          <a:prstGeom prst="rect">
            <a:avLst/>
          </a:prstGeom>
        </p:spPr>
      </p:pic>
      <p:pic>
        <p:nvPicPr>
          <p:cNvPr id="12290" name="Picture 2" descr="El perro dice miaui - meme">
            <a:extLst>
              <a:ext uri="{FF2B5EF4-FFF2-40B4-BE49-F238E27FC236}">
                <a16:creationId xmlns:a16="http://schemas.microsoft.com/office/drawing/2014/main" id="{E215496D-866E-3D2F-B324-B3F383DB6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/>
          <a:stretch/>
        </p:blipFill>
        <p:spPr bwMode="auto">
          <a:xfrm>
            <a:off x="-76200" y="-85725"/>
            <a:ext cx="5968036" cy="448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6AA02C2-54BC-A434-0C67-73BB108CF3F7}"/>
              </a:ext>
            </a:extLst>
          </p:cNvPr>
          <p:cNvSpPr/>
          <p:nvPr/>
        </p:nvSpPr>
        <p:spPr>
          <a:xfrm flipH="1">
            <a:off x="8220723" y="3429000"/>
            <a:ext cx="2201662" cy="4239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05A3DE-4923-9638-BC35-695DC9EF9D56}"/>
              </a:ext>
            </a:extLst>
          </p:cNvPr>
          <p:cNvSpPr txBox="1"/>
          <p:nvPr/>
        </p:nvSpPr>
        <p:spPr>
          <a:xfrm>
            <a:off x="9595775" y="2505670"/>
            <a:ext cx="2596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Cada</a:t>
            </a:r>
            <a:r>
              <a:rPr lang="en-US" dirty="0"/>
              <a:t> uno lo </a:t>
            </a:r>
            <a:r>
              <a:rPr lang="en-US" dirty="0" err="1"/>
              <a:t>implementa</a:t>
            </a:r>
            <a:r>
              <a:rPr lang="en-US" dirty="0"/>
              <a:t> 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manera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166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50AAF-98EB-76ED-F9B9-59AAFEE4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69" y="285307"/>
            <a:ext cx="11075633" cy="1325563"/>
          </a:xfrm>
        </p:spPr>
        <p:txBody>
          <a:bodyPr/>
          <a:lstStyle/>
          <a:p>
            <a:pPr algn="ctr"/>
            <a:r>
              <a:rPr lang="en-US" b="1" dirty="0"/>
              <a:t>Aca es </a:t>
            </a:r>
            <a:r>
              <a:rPr lang="en-US" b="1" dirty="0" err="1"/>
              <a:t>donde</a:t>
            </a:r>
            <a:r>
              <a:rPr lang="en-US" b="1" dirty="0"/>
              <a:t> </a:t>
            </a:r>
            <a:r>
              <a:rPr lang="en-US" b="1" dirty="0" err="1"/>
              <a:t>entran</a:t>
            </a:r>
            <a:r>
              <a:rPr lang="en-US" b="1" dirty="0"/>
              <a:t> las </a:t>
            </a:r>
            <a:r>
              <a:rPr lang="en-US" b="1" dirty="0" err="1"/>
              <a:t>clases</a:t>
            </a:r>
            <a:r>
              <a:rPr lang="en-US" b="1" dirty="0"/>
              <a:t> y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metodos</a:t>
            </a:r>
            <a:r>
              <a:rPr lang="en-US" b="1" dirty="0"/>
              <a:t> </a:t>
            </a:r>
            <a:r>
              <a:rPr lang="en-US" b="1" dirty="0" err="1"/>
              <a:t>abstractos</a:t>
            </a:r>
            <a:r>
              <a:rPr lang="en-US" b="1" dirty="0"/>
              <a:t> </a:t>
            </a:r>
            <a:endParaRPr lang="es-CO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FAF099-3BC2-1BBC-A7B7-C53382C9D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50" y="1690769"/>
            <a:ext cx="8749389" cy="51016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11F194A-9614-16B5-71E8-0F4552C39CAA}"/>
              </a:ext>
            </a:extLst>
          </p:cNvPr>
          <p:cNvSpPr txBox="1"/>
          <p:nvPr/>
        </p:nvSpPr>
        <p:spPr>
          <a:xfrm>
            <a:off x="9140411" y="2295441"/>
            <a:ext cx="1505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/>
              <a:t>Cursiva</a:t>
            </a:r>
            <a:endParaRPr lang="es-CO" sz="2800" b="1" i="1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DB9F561-965A-17A8-A118-D178BEC92704}"/>
              </a:ext>
            </a:extLst>
          </p:cNvPr>
          <p:cNvCxnSpPr/>
          <p:nvPr/>
        </p:nvCxnSpPr>
        <p:spPr>
          <a:xfrm flipH="1">
            <a:off x="6667500" y="2562225"/>
            <a:ext cx="2524125" cy="1314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86FAB87-E4C5-075F-6C03-9181DD95AF3D}"/>
              </a:ext>
            </a:extLst>
          </p:cNvPr>
          <p:cNvCxnSpPr>
            <a:cxnSpLocks/>
          </p:cNvCxnSpPr>
          <p:nvPr/>
        </p:nvCxnSpPr>
        <p:spPr>
          <a:xfrm flipH="1" flipV="1">
            <a:off x="6445705" y="2210540"/>
            <a:ext cx="2745920" cy="351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05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738C3-D55A-3A82-4AC4-3CBFB36F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40" y="-297657"/>
            <a:ext cx="10515600" cy="1325563"/>
          </a:xfrm>
        </p:spPr>
        <p:txBody>
          <a:bodyPr/>
          <a:lstStyle/>
          <a:p>
            <a:r>
              <a:rPr lang="en-US" dirty="0"/>
              <a:t>Lo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sabemos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73F656-6475-991E-B6E1-E62D4AD4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05" y="688873"/>
            <a:ext cx="5138381" cy="60790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F7F8C4-40DA-AA52-65F4-82F0F5E56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698" y="2365536"/>
            <a:ext cx="3038899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30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AFF974C-CC6A-F889-3DD5-8BE3C9D8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" y="2207694"/>
            <a:ext cx="12065204" cy="34572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00FAA5B-3838-24AA-2250-2C7E168E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25" y="511214"/>
            <a:ext cx="3791479" cy="31436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5FFE67-56AA-41F5-2C80-2A7D7E9A6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15"/>
          <a:stretch/>
        </p:blipFill>
        <p:spPr>
          <a:xfrm>
            <a:off x="169337" y="1153742"/>
            <a:ext cx="7948077" cy="8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54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738C3-D55A-3A82-4AC4-3CBFB36F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40" y="-297657"/>
            <a:ext cx="10515600" cy="1325563"/>
          </a:xfrm>
        </p:spPr>
        <p:txBody>
          <a:bodyPr/>
          <a:lstStyle/>
          <a:p>
            <a:r>
              <a:rPr lang="en-US" dirty="0"/>
              <a:t>Lo nuevo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F7F8C4-40DA-AA52-65F4-82F0F5E5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160" y="2152472"/>
            <a:ext cx="3038899" cy="25530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BCD660-E6D6-C1DE-CEEA-B267DC94A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125" y="-1"/>
            <a:ext cx="5107900" cy="6924891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5A0E93-2AE3-C9C3-F12C-500D17B51BB6}"/>
              </a:ext>
            </a:extLst>
          </p:cNvPr>
          <p:cNvCxnSpPr/>
          <p:nvPr/>
        </p:nvCxnSpPr>
        <p:spPr>
          <a:xfrm>
            <a:off x="4476750" y="365124"/>
            <a:ext cx="5210175" cy="2063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1E2DD3C-479E-93A6-2086-CA177929AD32}"/>
              </a:ext>
            </a:extLst>
          </p:cNvPr>
          <p:cNvCxnSpPr/>
          <p:nvPr/>
        </p:nvCxnSpPr>
        <p:spPr>
          <a:xfrm flipV="1">
            <a:off x="4476750" y="4429957"/>
            <a:ext cx="4693883" cy="1811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613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0E019-0939-919C-2CF0-7DD88064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81" y="0"/>
            <a:ext cx="10515600" cy="1325563"/>
          </a:xfrm>
        </p:spPr>
        <p:txBody>
          <a:bodyPr/>
          <a:lstStyle/>
          <a:p>
            <a:r>
              <a:rPr lang="en-US" dirty="0"/>
              <a:t>Lo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sabemos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1326421-C493-DF30-0675-417D8002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1" y="1149150"/>
            <a:ext cx="7165458" cy="4948423"/>
          </a:xfrm>
          <a:prstGeom prst="rect">
            <a:avLst/>
          </a:prstGeom>
        </p:spPr>
      </p:pic>
      <p:pic>
        <p:nvPicPr>
          <p:cNvPr id="13314" name="Picture 2" descr="what meme gif - Google Search | Dancing in the dark, What meme, Giphy">
            <a:extLst>
              <a:ext uri="{FF2B5EF4-FFF2-40B4-BE49-F238E27FC236}">
                <a16:creationId xmlns:a16="http://schemas.microsoft.com/office/drawing/2014/main" id="{E4FAA4F4-E6DA-DE13-E4BD-EEA6CAA9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13" y="0"/>
            <a:ext cx="4030303" cy="412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4E73E70-D8FC-A673-A9C0-FD0FB6890004}"/>
              </a:ext>
            </a:extLst>
          </p:cNvPr>
          <p:cNvSpPr txBox="1"/>
          <p:nvPr/>
        </p:nvSpPr>
        <p:spPr>
          <a:xfrm>
            <a:off x="8627238" y="4120534"/>
            <a:ext cx="2649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Y </a:t>
            </a:r>
            <a:r>
              <a:rPr lang="en-US" sz="4000" b="1" dirty="0" err="1"/>
              <a:t>el</a:t>
            </a:r>
            <a:r>
              <a:rPr lang="en-US" sz="4000" b="1" dirty="0"/>
              <a:t> error? </a:t>
            </a:r>
            <a:endParaRPr 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1424847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FF62366-C84E-7F89-8E67-D579B058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89" y="528208"/>
            <a:ext cx="10062064" cy="1140794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C25710A-5A83-8B09-5995-EF94C267D23E}"/>
              </a:ext>
            </a:extLst>
          </p:cNvPr>
          <p:cNvCxnSpPr>
            <a:cxnSpLocks/>
          </p:cNvCxnSpPr>
          <p:nvPr/>
        </p:nvCxnSpPr>
        <p:spPr>
          <a:xfrm flipH="1">
            <a:off x="3258105" y="1766656"/>
            <a:ext cx="284085" cy="1136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A0450906-C189-CC14-1944-86DB5FF9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1" y="3000455"/>
            <a:ext cx="6217448" cy="3000850"/>
          </a:xfrm>
          <a:prstGeom prst="rect">
            <a:avLst/>
          </a:prstGeom>
        </p:spPr>
      </p:pic>
      <p:pic>
        <p:nvPicPr>
          <p:cNvPr id="14338" name="Picture 2" descr="PARKOUR MEME&quot; Mouse Pad for Sale by Starlordstore | Redbubble">
            <a:extLst>
              <a:ext uri="{FF2B5EF4-FFF2-40B4-BE49-F238E27FC236}">
                <a16:creationId xmlns:a16="http://schemas.microsoft.com/office/drawing/2014/main" id="{33447B1C-FBEF-FEF2-9DF5-C9667DDB2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8" r="-1665" b="19223"/>
          <a:stretch/>
        </p:blipFill>
        <p:spPr bwMode="auto">
          <a:xfrm>
            <a:off x="6366829" y="1935333"/>
            <a:ext cx="5668555" cy="45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87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432E797-8282-E473-6E01-717384669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42925"/>
            <a:ext cx="5829300" cy="26574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7D1075-E376-0948-E7CC-0FBD1BA09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2925"/>
            <a:ext cx="5602454" cy="26241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C58A119-66C0-A8E4-2CDB-D430BF271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911" y="3657601"/>
            <a:ext cx="6214971" cy="28432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0D1EE69-8DEC-160D-5938-8466BEE9E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90938"/>
            <a:ext cx="5451433" cy="26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73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A8894-38DF-34ED-4437-71C8AF15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11" y="0"/>
            <a:ext cx="10515600" cy="1325563"/>
          </a:xfrm>
        </p:spPr>
        <p:txBody>
          <a:bodyPr/>
          <a:lstStyle/>
          <a:p>
            <a:r>
              <a:rPr lang="en-US" b="1" dirty="0"/>
              <a:t>Reglas</a:t>
            </a:r>
            <a:endParaRPr lang="es-CO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3633BB-A98E-DD46-3E40-D9E5F8C11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42369"/>
            <a:ext cx="12191999" cy="4986339"/>
          </a:xfrm>
        </p:spPr>
        <p:txBody>
          <a:bodyPr>
            <a:normAutofit lnSpcReduction="10000"/>
          </a:bodyPr>
          <a:lstStyle/>
          <a:p>
            <a:r>
              <a:rPr lang="es-CO" sz="4000" dirty="0">
                <a:highlight>
                  <a:srgbClr val="FFFF00"/>
                </a:highlight>
              </a:rPr>
              <a:t>No se pueden instanciar directamente</a:t>
            </a:r>
          </a:p>
          <a:p>
            <a:r>
              <a:rPr lang="es-CO" sz="4000" dirty="0">
                <a:highlight>
                  <a:srgbClr val="00FF00"/>
                </a:highlight>
              </a:rPr>
              <a:t>Pueden contener métodos abstractos</a:t>
            </a:r>
          </a:p>
          <a:p>
            <a:r>
              <a:rPr lang="es-CO" sz="4000" dirty="0">
                <a:highlight>
                  <a:srgbClr val="00FFFF"/>
                </a:highlight>
              </a:rPr>
              <a:t>Pueden contener métodos concretos(no abstractos)</a:t>
            </a:r>
          </a:p>
          <a:p>
            <a:r>
              <a:rPr lang="es-CO" sz="4000" dirty="0">
                <a:highlight>
                  <a:srgbClr val="FF00FF"/>
                </a:highlight>
              </a:rPr>
              <a:t>Pueden tener constructores</a:t>
            </a:r>
          </a:p>
          <a:p>
            <a:r>
              <a:rPr lang="es-CO" sz="4000" dirty="0">
                <a:highlight>
                  <a:srgbClr val="FF0000"/>
                </a:highlight>
              </a:rPr>
              <a:t>Deben ser extendidas para ser utilizadas</a:t>
            </a:r>
          </a:p>
          <a:p>
            <a:r>
              <a:rPr lang="es-CO" sz="4000" dirty="0">
                <a:highlight>
                  <a:srgbClr val="C0C0C0"/>
                </a:highlight>
              </a:rPr>
              <a:t>Una clase puede extender solo una clase abstracta</a:t>
            </a:r>
          </a:p>
          <a:p>
            <a:r>
              <a:rPr lang="es-CO" sz="4000" dirty="0">
                <a:highlight>
                  <a:srgbClr val="0000FF"/>
                </a:highlight>
              </a:rPr>
              <a:t>Si una clase tiene un método abstracto, automáticamente se vuelve abstracta</a:t>
            </a:r>
          </a:p>
        </p:txBody>
      </p:sp>
    </p:spTree>
    <p:extLst>
      <p:ext uri="{BB962C8B-B14F-4D97-AF65-F5344CB8AC3E}">
        <p14:creationId xmlns:p14="http://schemas.microsoft.com/office/powerpoint/2010/main" val="2072391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978FD-2C99-CFA9-FDE3-01889607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27" y="418391"/>
            <a:ext cx="11315330" cy="1325563"/>
          </a:xfrm>
        </p:spPr>
        <p:txBody>
          <a:bodyPr>
            <a:normAutofit fontScale="90000"/>
          </a:bodyPr>
          <a:lstStyle/>
          <a:p>
            <a:r>
              <a:rPr lang="es-CO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Explica a nivel emocional, como te sientes?(nivel personal, de universidad y de poob)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5F4180-CE52-36F3-3385-931E70CE5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88" y="2070848"/>
            <a:ext cx="8333007" cy="43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43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D7C19-6CDD-340B-DD5F-8E87EA2A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Pongamos</a:t>
            </a:r>
            <a:r>
              <a:rPr lang="en-US" dirty="0"/>
              <a:t> </a:t>
            </a:r>
            <a:r>
              <a:rPr lang="en-US" dirty="0" err="1"/>
              <a:t>otra</a:t>
            </a:r>
            <a:r>
              <a:rPr lang="en-US" dirty="0"/>
              <a:t> </a:t>
            </a:r>
            <a:r>
              <a:rPr lang="en-US" dirty="0" err="1"/>
              <a:t>situacion</a:t>
            </a:r>
            <a:r>
              <a:rPr lang="en-US" dirty="0"/>
              <a:t>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F7ABCC-7598-5535-E90A-7E717576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94" y="2333659"/>
            <a:ext cx="5595891" cy="2904909"/>
          </a:xfrm>
          <a:prstGeom prst="rect">
            <a:avLst/>
          </a:prstGeom>
        </p:spPr>
      </p:pic>
      <p:pic>
        <p:nvPicPr>
          <p:cNvPr id="15362" name="Picture 2" descr="El origen del meme del 'Bugs Bunny comunista'">
            <a:extLst>
              <a:ext uri="{FF2B5EF4-FFF2-40B4-BE49-F238E27FC236}">
                <a16:creationId xmlns:a16="http://schemas.microsoft.com/office/drawing/2014/main" id="{26996271-1A91-A4DE-4C43-F6916552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95" y="1887331"/>
            <a:ext cx="4670298" cy="379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44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E565739-55D4-5D14-78AA-665A950E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602" y="1943716"/>
            <a:ext cx="5590096" cy="321156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71B768F-3EDC-F438-3608-0713F8550FEC}"/>
              </a:ext>
            </a:extLst>
          </p:cNvPr>
          <p:cNvSpPr txBox="1"/>
          <p:nvPr/>
        </p:nvSpPr>
        <p:spPr>
          <a:xfrm>
            <a:off x="314325" y="914400"/>
            <a:ext cx="54578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/>
              <a:t>Mismo</a:t>
            </a:r>
            <a:r>
              <a:rPr lang="en-US" sz="4400" dirty="0"/>
              <a:t> </a:t>
            </a:r>
            <a:r>
              <a:rPr lang="en-US" sz="4400" dirty="0" err="1"/>
              <a:t>comportamiento</a:t>
            </a:r>
            <a:r>
              <a:rPr lang="en-US" sz="4400" dirty="0"/>
              <a:t> </a:t>
            </a:r>
            <a:r>
              <a:rPr lang="en-US" sz="4400" dirty="0" err="1"/>
              <a:t>aplicado</a:t>
            </a:r>
            <a:r>
              <a:rPr lang="en-US" sz="4400" dirty="0"/>
              <a:t> </a:t>
            </a:r>
            <a:r>
              <a:rPr lang="en-US" sz="4400" dirty="0" err="1"/>
              <a:t>por</a:t>
            </a:r>
            <a:r>
              <a:rPr lang="en-US" sz="4400" dirty="0"/>
              <a:t> </a:t>
            </a:r>
            <a:r>
              <a:rPr lang="en-US" sz="4400" dirty="0" err="1"/>
              <a:t>diferentes</a:t>
            </a:r>
            <a:r>
              <a:rPr lang="en-US" sz="4400" dirty="0"/>
              <a:t> </a:t>
            </a:r>
            <a:r>
              <a:rPr lang="en-US" sz="4400" dirty="0" err="1"/>
              <a:t>clases</a:t>
            </a:r>
            <a:r>
              <a:rPr lang="en-US" sz="4400" dirty="0"/>
              <a:t> y </a:t>
            </a:r>
            <a:r>
              <a:rPr lang="en-US" sz="4400" dirty="0" err="1"/>
              <a:t>cada</a:t>
            </a:r>
            <a:r>
              <a:rPr lang="en-US" sz="4400" dirty="0"/>
              <a:t> </a:t>
            </a:r>
            <a:r>
              <a:rPr lang="en-US" sz="4400" dirty="0" err="1"/>
              <a:t>una</a:t>
            </a:r>
            <a:r>
              <a:rPr lang="en-US" sz="4400" dirty="0"/>
              <a:t> de </a:t>
            </a:r>
            <a:r>
              <a:rPr lang="en-US" sz="4400" dirty="0" err="1"/>
              <a:t>ellas</a:t>
            </a:r>
            <a:r>
              <a:rPr lang="en-US" sz="4400" dirty="0"/>
              <a:t> lo </a:t>
            </a:r>
            <a:r>
              <a:rPr lang="en-US" sz="4400" dirty="0" err="1"/>
              <a:t>ejecuta</a:t>
            </a:r>
            <a:r>
              <a:rPr lang="en-US" sz="4400" dirty="0"/>
              <a:t> de </a:t>
            </a:r>
            <a:r>
              <a:rPr lang="en-US" sz="4400" dirty="0" err="1"/>
              <a:t>distinta</a:t>
            </a:r>
            <a:r>
              <a:rPr lang="en-US" sz="4400" dirty="0"/>
              <a:t> </a:t>
            </a:r>
            <a:r>
              <a:rPr lang="en-US" sz="4400" dirty="0" err="1"/>
              <a:t>manera</a:t>
            </a:r>
            <a:endParaRPr lang="es-CO" sz="44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9118DB8-42DF-100E-BE60-2BD4D55A1345}"/>
              </a:ext>
            </a:extLst>
          </p:cNvPr>
          <p:cNvCxnSpPr/>
          <p:nvPr/>
        </p:nvCxnSpPr>
        <p:spPr>
          <a:xfrm>
            <a:off x="7591425" y="381000"/>
            <a:ext cx="1038225" cy="17907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73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BDCC3B-E65C-2B5F-98A1-60FD4A21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7" y="976787"/>
            <a:ext cx="6779646" cy="49044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9B008C-A82D-7749-D651-FAF383A5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363" y="1660124"/>
            <a:ext cx="4924776" cy="2829333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869CEA8-B6D2-E755-ADC7-DAF5BEEF04B6}"/>
              </a:ext>
            </a:extLst>
          </p:cNvPr>
          <p:cNvCxnSpPr>
            <a:cxnSpLocks/>
          </p:cNvCxnSpPr>
          <p:nvPr/>
        </p:nvCxnSpPr>
        <p:spPr>
          <a:xfrm>
            <a:off x="1846555" y="523783"/>
            <a:ext cx="159798" cy="550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03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BDCC3B-E65C-2B5F-98A1-60FD4A21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7" y="976787"/>
            <a:ext cx="6779646" cy="49044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A9B008C-A82D-7749-D651-FAF383A5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953" y="1074198"/>
            <a:ext cx="4924776" cy="2829333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869CEA8-B6D2-E755-ADC7-DAF5BEEF04B6}"/>
              </a:ext>
            </a:extLst>
          </p:cNvPr>
          <p:cNvCxnSpPr>
            <a:cxnSpLocks/>
          </p:cNvCxnSpPr>
          <p:nvPr/>
        </p:nvCxnSpPr>
        <p:spPr>
          <a:xfrm>
            <a:off x="1846555" y="523783"/>
            <a:ext cx="159798" cy="550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BDA9B50-0A47-689A-C8BE-FCF0534E6E67}"/>
              </a:ext>
            </a:extLst>
          </p:cNvPr>
          <p:cNvSpPr txBox="1"/>
          <p:nvPr/>
        </p:nvSpPr>
        <p:spPr>
          <a:xfrm>
            <a:off x="7726353" y="5183637"/>
            <a:ext cx="3822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De que </a:t>
            </a:r>
            <a:r>
              <a:rPr lang="en-US" sz="3600" b="1" dirty="0" err="1"/>
              <a:t>tipo</a:t>
            </a:r>
            <a:r>
              <a:rPr lang="en-US" sz="3600" b="1" dirty="0"/>
              <a:t> son sus </a:t>
            </a:r>
            <a:r>
              <a:rPr lang="en-US" sz="3600" b="1" dirty="0" err="1"/>
              <a:t>metodos</a:t>
            </a:r>
            <a:r>
              <a:rPr lang="en-US" sz="3600" b="1" dirty="0"/>
              <a:t> ? </a:t>
            </a:r>
            <a:endParaRPr lang="es-CO" sz="3600" b="1" dirty="0"/>
          </a:p>
        </p:txBody>
      </p:sp>
    </p:spTree>
    <p:extLst>
      <p:ext uri="{BB962C8B-B14F-4D97-AF65-F5344CB8AC3E}">
        <p14:creationId xmlns:p14="http://schemas.microsoft.com/office/powerpoint/2010/main" val="3864436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1290F-FC8E-767F-AFE6-8B030A21E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0"/>
            <a:ext cx="10515600" cy="1325563"/>
          </a:xfrm>
        </p:spPr>
        <p:txBody>
          <a:bodyPr/>
          <a:lstStyle/>
          <a:p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lo </a:t>
            </a:r>
            <a:r>
              <a:rPr lang="en-US" dirty="0" err="1"/>
              <a:t>conectamos</a:t>
            </a:r>
            <a:r>
              <a:rPr lang="en-US" dirty="0"/>
              <a:t> ?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BFB28C-468A-8494-2883-648F2B8E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35" y="1325563"/>
            <a:ext cx="9246330" cy="50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2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▷ Escoge rápido Max - Plantillas de Memes">
            <a:extLst>
              <a:ext uri="{FF2B5EF4-FFF2-40B4-BE49-F238E27FC236}">
                <a16:creationId xmlns:a16="http://schemas.microsoft.com/office/drawing/2014/main" id="{484CF9A4-DE05-18E8-39E8-CF7F1CA5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-963312"/>
            <a:ext cx="6921500" cy="782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EAE69C-C3F1-2927-0D12-914AC584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" y="0"/>
            <a:ext cx="4864557" cy="27864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D78F50-E744-B1F9-0E45-D3CD460EB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829" y="0"/>
            <a:ext cx="4576691" cy="2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73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3976831-A5EE-3E50-3273-AF985723D80A}"/>
              </a:ext>
            </a:extLst>
          </p:cNvPr>
          <p:cNvSpPr txBox="1"/>
          <p:nvPr/>
        </p:nvSpPr>
        <p:spPr>
          <a:xfrm>
            <a:off x="2178902" y="1393794"/>
            <a:ext cx="78341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DEPENDE</a:t>
            </a:r>
            <a:endParaRPr lang="es-CO" sz="13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1B2928-2262-06B2-AE16-524575AEA3D3}"/>
              </a:ext>
            </a:extLst>
          </p:cNvPr>
          <p:cNvSpPr txBox="1"/>
          <p:nvPr/>
        </p:nvSpPr>
        <p:spPr>
          <a:xfrm>
            <a:off x="4270159" y="3710867"/>
            <a:ext cx="3781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Pero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este</a:t>
            </a:r>
            <a:r>
              <a:rPr lang="en-US" sz="3200" dirty="0"/>
              <a:t> </a:t>
            </a:r>
            <a:r>
              <a:rPr lang="en-US" sz="3200" dirty="0" err="1"/>
              <a:t>caso</a:t>
            </a:r>
            <a:r>
              <a:rPr lang="en-US" sz="3200" dirty="0"/>
              <a:t>… 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76065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doble de tambores, por favor captura recortada de un hombre irreconocible  tocando la batería | Foto Premium">
            <a:extLst>
              <a:ext uri="{FF2B5EF4-FFF2-40B4-BE49-F238E27FC236}">
                <a16:creationId xmlns:a16="http://schemas.microsoft.com/office/drawing/2014/main" id="{79980857-AD6E-8CBE-87FD-AAAEE07B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484" y="717704"/>
            <a:ext cx="8393466" cy="559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Esto Es Emocionante GIF - Redoble Tambores Emocion - Discover &amp; Share GIFs">
            <a:extLst>
              <a:ext uri="{FF2B5EF4-FFF2-40B4-BE49-F238E27FC236}">
                <a16:creationId xmlns:a16="http://schemas.microsoft.com/office/drawing/2014/main" id="{8DEB4862-054F-969E-F2B4-3C9C297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33387"/>
            <a:ext cx="10223122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69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ECAC14-0D74-AAC9-505D-E3926993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8" y="748663"/>
            <a:ext cx="10016943" cy="57378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650FFE6-80EC-DEF4-7420-FBBA765659E8}"/>
              </a:ext>
            </a:extLst>
          </p:cNvPr>
          <p:cNvSpPr txBox="1"/>
          <p:nvPr/>
        </p:nvSpPr>
        <p:spPr>
          <a:xfrm>
            <a:off x="0" y="125728"/>
            <a:ext cx="123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/>
              <a:t>!!Cualquiera esta bien pero toca tener cuidado!!</a:t>
            </a:r>
          </a:p>
        </p:txBody>
      </p:sp>
    </p:spTree>
    <p:extLst>
      <p:ext uri="{BB962C8B-B14F-4D97-AF65-F5344CB8AC3E}">
        <p14:creationId xmlns:p14="http://schemas.microsoft.com/office/powerpoint/2010/main" val="2771391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ECAC14-0D74-AAC9-505D-E3926993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28" y="748663"/>
            <a:ext cx="10016943" cy="57378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650FFE6-80EC-DEF4-7420-FBBA765659E8}"/>
              </a:ext>
            </a:extLst>
          </p:cNvPr>
          <p:cNvSpPr txBox="1"/>
          <p:nvPr/>
        </p:nvSpPr>
        <p:spPr>
          <a:xfrm>
            <a:off x="158834" y="40777"/>
            <a:ext cx="12033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Es </a:t>
            </a:r>
            <a:r>
              <a:rPr lang="en-US" sz="4000" b="1" dirty="0" err="1"/>
              <a:t>correcta</a:t>
            </a:r>
            <a:r>
              <a:rPr lang="en-US" sz="4000" b="1" dirty="0"/>
              <a:t> </a:t>
            </a:r>
            <a:r>
              <a:rPr lang="en-US" sz="4000" b="1" dirty="0" err="1"/>
              <a:t>en</a:t>
            </a:r>
            <a:r>
              <a:rPr lang="en-US" sz="4000" b="1" dirty="0"/>
              <a:t> </a:t>
            </a:r>
            <a:r>
              <a:rPr lang="en-US" sz="4000" b="1" dirty="0" err="1"/>
              <a:t>este</a:t>
            </a:r>
            <a:r>
              <a:rPr lang="en-US" sz="4000" b="1" dirty="0"/>
              <a:t> </a:t>
            </a:r>
            <a:r>
              <a:rPr lang="en-US" sz="4000" b="1" dirty="0" err="1"/>
              <a:t>caso</a:t>
            </a:r>
            <a:r>
              <a:rPr lang="en-US" sz="4000" b="1" dirty="0"/>
              <a:t> al ser </a:t>
            </a:r>
            <a:r>
              <a:rPr lang="en-US" sz="4000" b="1" dirty="0" err="1"/>
              <a:t>una</a:t>
            </a:r>
            <a:r>
              <a:rPr lang="en-US" sz="4000" b="1" dirty="0"/>
              <a:t> </a:t>
            </a:r>
            <a:r>
              <a:rPr lang="en-US" sz="4000" b="1" dirty="0" err="1"/>
              <a:t>clase</a:t>
            </a:r>
            <a:r>
              <a:rPr lang="en-US" sz="4000" b="1" dirty="0"/>
              <a:t> abstracta </a:t>
            </a:r>
            <a:endParaRPr lang="es-CO" sz="4000" b="1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1F0529D-55CA-1F4F-D757-A078D33D8DCA}"/>
              </a:ext>
            </a:extLst>
          </p:cNvPr>
          <p:cNvCxnSpPr/>
          <p:nvPr/>
        </p:nvCxnSpPr>
        <p:spPr>
          <a:xfrm>
            <a:off x="4857750" y="705626"/>
            <a:ext cx="0" cy="11993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82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9C45C60-8FBC-4403-304D-C703CFF2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27" y="2070809"/>
            <a:ext cx="10610146" cy="422345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06EAAE0-28C5-6874-7575-F6A3C338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27" y="418391"/>
            <a:ext cx="11315330" cy="1325563"/>
          </a:xfrm>
        </p:spPr>
        <p:txBody>
          <a:bodyPr>
            <a:noAutofit/>
          </a:bodyPr>
          <a:lstStyle/>
          <a:p>
            <a:br>
              <a:rPr lang="es-CO" sz="3600" dirty="0"/>
            </a:br>
            <a:r>
              <a:rPr lang="es-CO" sz="3600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te sientes apoyado por el profesor? si, no y porque ? 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4124139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13996F7-8ECB-A3CD-BAEE-B095529F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733"/>
            <a:ext cx="7013359" cy="6550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FEEC96-CCEA-6E1A-E75E-AA62A148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759" y="1847273"/>
            <a:ext cx="8797388" cy="24555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20F1888-3605-0552-50B9-F0AEF7EF9303}"/>
              </a:ext>
            </a:extLst>
          </p:cNvPr>
          <p:cNvCxnSpPr/>
          <p:nvPr/>
        </p:nvCxnSpPr>
        <p:spPr>
          <a:xfrm>
            <a:off x="3694545" y="508000"/>
            <a:ext cx="3048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D917FD-88E6-D0F2-D7BD-F996909F2581}"/>
              </a:ext>
            </a:extLst>
          </p:cNvPr>
          <p:cNvCxnSpPr>
            <a:cxnSpLocks/>
          </p:cNvCxnSpPr>
          <p:nvPr/>
        </p:nvCxnSpPr>
        <p:spPr>
          <a:xfrm>
            <a:off x="6239163" y="2535381"/>
            <a:ext cx="621145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778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BD7AC0-C7F5-E15D-9BB5-E60EB270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9" y="108827"/>
            <a:ext cx="3607325" cy="647076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31FE1E-C74B-73BF-49D6-E2B3CAEBB92A}"/>
              </a:ext>
            </a:extLst>
          </p:cNvPr>
          <p:cNvSpPr txBox="1"/>
          <p:nvPr/>
        </p:nvSpPr>
        <p:spPr>
          <a:xfrm>
            <a:off x="4438836" y="108827"/>
            <a:ext cx="775316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/>
              <a:t>Recordemos la regla: </a:t>
            </a:r>
            <a:br>
              <a:rPr lang="es-CO" sz="3600" dirty="0">
                <a:highlight>
                  <a:srgbClr val="FFFF00"/>
                </a:highlight>
              </a:rPr>
            </a:br>
            <a:endParaRPr lang="es-CO" sz="3600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600" dirty="0">
                <a:highlight>
                  <a:srgbClr val="FFFF00"/>
                </a:highlight>
              </a:rPr>
              <a:t>No se pueden instanciar directamente</a:t>
            </a:r>
          </a:p>
          <a:p>
            <a:endParaRPr lang="es-CO" sz="3600" dirty="0">
              <a:highlight>
                <a:srgbClr val="FFFF00"/>
              </a:highlight>
            </a:endParaRPr>
          </a:p>
          <a:p>
            <a:r>
              <a:rPr lang="es-CO" sz="3600" dirty="0"/>
              <a:t>Por lo tanto en este caso, si podemos implementar la interfaz sobre la clase porque es </a:t>
            </a:r>
            <a:r>
              <a:rPr lang="es-CO" sz="3600" b="1" dirty="0"/>
              <a:t>ABSTRACTA </a:t>
            </a:r>
            <a:r>
              <a:rPr lang="es-CO" sz="3600" dirty="0"/>
              <a:t>y todas las </a:t>
            </a:r>
            <a:r>
              <a:rPr lang="es-CO" sz="3600" dirty="0" err="1"/>
              <a:t>sub-clases</a:t>
            </a:r>
            <a:r>
              <a:rPr lang="es-CO" sz="3600" dirty="0"/>
              <a:t> tienen una implementación propia de los métodos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3364062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0C6C1-8A93-F29F-E9DC-91AC8CD7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620" y="-323212"/>
            <a:ext cx="9477653" cy="350141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err="1"/>
              <a:t>Ahora</a:t>
            </a:r>
            <a:r>
              <a:rPr lang="en-US" sz="7200" b="1" dirty="0"/>
              <a:t> </a:t>
            </a:r>
            <a:r>
              <a:rPr lang="en-US" sz="7200" b="1" dirty="0" err="1"/>
              <a:t>supongamos</a:t>
            </a:r>
            <a:r>
              <a:rPr lang="en-US" sz="7200" b="1" dirty="0"/>
              <a:t> que no </a:t>
            </a:r>
            <a:r>
              <a:rPr lang="en-US" sz="7200" b="1" dirty="0" err="1"/>
              <a:t>fuera</a:t>
            </a:r>
            <a:r>
              <a:rPr lang="en-US" sz="7200" b="1" dirty="0"/>
              <a:t> abstracta la </a:t>
            </a:r>
            <a:r>
              <a:rPr lang="en-US" sz="7200" b="1" dirty="0" err="1"/>
              <a:t>clase</a:t>
            </a:r>
            <a:r>
              <a:rPr lang="en-US" sz="7200" b="1" dirty="0"/>
              <a:t> </a:t>
            </a:r>
            <a:r>
              <a:rPr lang="en-US" sz="7200" b="1" dirty="0" err="1"/>
              <a:t>Mascota</a:t>
            </a:r>
            <a:endParaRPr lang="es-CO" sz="7200" b="1" dirty="0"/>
          </a:p>
        </p:txBody>
      </p:sp>
      <p:pic>
        <p:nvPicPr>
          <p:cNvPr id="18434" name="Picture 2" descr="Thinking Meme Png - Thinking Meme With Cup PNG Image | Transparent PNG Free  Download on SeekPNG | Hmm meme, Meme faces, Troll face">
            <a:extLst>
              <a:ext uri="{FF2B5EF4-FFF2-40B4-BE49-F238E27FC236}">
                <a16:creationId xmlns:a16="http://schemas.microsoft.com/office/drawing/2014/main" id="{D3191270-8A3E-A0B7-44E7-82CCF335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15" y="2905517"/>
            <a:ext cx="3613960" cy="395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9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657DD8E-AFF4-6AEF-5581-F531B90AB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47" y="233758"/>
            <a:ext cx="11350087" cy="6501507"/>
          </a:xfrm>
          <a:prstGeom prst="rect">
            <a:avLst/>
          </a:prstGeom>
        </p:spPr>
      </p:pic>
      <p:pic>
        <p:nvPicPr>
          <p:cNvPr id="5" name="Picture 2" descr="Thinking Meme Png - Thinking Meme With Cup PNG Image | Transparent PNG Free  Download on SeekPNG | Hmm meme, Meme faces, Troll face">
            <a:extLst>
              <a:ext uri="{FF2B5EF4-FFF2-40B4-BE49-F238E27FC236}">
                <a16:creationId xmlns:a16="http://schemas.microsoft.com/office/drawing/2014/main" id="{64BD04B5-A813-20FF-4918-3E42616D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94120" cy="316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53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9A5CC13-2281-8F7D-6F5D-840807B1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15" y="507387"/>
            <a:ext cx="11350087" cy="65015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0225E6-DDF7-2A4A-C838-AAFA6653B3DB}"/>
              </a:ext>
            </a:extLst>
          </p:cNvPr>
          <p:cNvSpPr txBox="1"/>
          <p:nvPr/>
        </p:nvSpPr>
        <p:spPr>
          <a:xfrm>
            <a:off x="7952598" y="3592055"/>
            <a:ext cx="3315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 </a:t>
            </a:r>
            <a:r>
              <a:rPr lang="en-US" sz="2000" dirty="0" err="1"/>
              <a:t>implementacion</a:t>
            </a:r>
            <a:r>
              <a:rPr lang="en-US" sz="2000" dirty="0"/>
              <a:t> </a:t>
            </a:r>
            <a:r>
              <a:rPr lang="en-US" sz="2000" dirty="0" err="1"/>
              <a:t>propia</a:t>
            </a:r>
            <a:r>
              <a:rPr lang="en-US" sz="2000" dirty="0"/>
              <a:t> la </a:t>
            </a:r>
            <a:r>
              <a:rPr lang="en-US" sz="2000" dirty="0" err="1"/>
              <a:t>tendria</a:t>
            </a:r>
            <a:r>
              <a:rPr lang="en-US" sz="2000" dirty="0"/>
              <a:t> </a:t>
            </a:r>
            <a:r>
              <a:rPr lang="en-US" sz="2000" dirty="0" err="1"/>
              <a:t>Mascota</a:t>
            </a:r>
            <a:r>
              <a:rPr lang="en-US" sz="2000" dirty="0"/>
              <a:t> mas no las </a:t>
            </a:r>
            <a:r>
              <a:rPr lang="en-US" sz="2000" dirty="0" err="1"/>
              <a:t>clases</a:t>
            </a:r>
            <a:r>
              <a:rPr lang="en-US" sz="2000" dirty="0"/>
              <a:t> </a:t>
            </a:r>
            <a:r>
              <a:rPr lang="en-US" sz="2000" dirty="0" err="1"/>
              <a:t>hijas</a:t>
            </a:r>
            <a:endParaRPr lang="en-US" sz="2000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48E97E6-71F6-A689-F86E-90CD6623656B}"/>
              </a:ext>
            </a:extLst>
          </p:cNvPr>
          <p:cNvCxnSpPr>
            <a:endCxn id="5" idx="1"/>
          </p:cNvCxnSpPr>
          <p:nvPr/>
        </p:nvCxnSpPr>
        <p:spPr>
          <a:xfrm>
            <a:off x="5944750" y="3714883"/>
            <a:ext cx="2007848" cy="3850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AA60DAC6-6D59-2E4A-80D1-50C5DD194AE8}"/>
              </a:ext>
            </a:extLst>
          </p:cNvPr>
          <p:cNvSpPr txBox="1"/>
          <p:nvPr/>
        </p:nvSpPr>
        <p:spPr>
          <a:xfrm>
            <a:off x="75743" y="178246"/>
            <a:ext cx="2842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 podria </a:t>
            </a:r>
            <a:r>
              <a:rPr lang="en-US" sz="2400" dirty="0" err="1"/>
              <a:t>decir</a:t>
            </a:r>
            <a:r>
              <a:rPr lang="en-US" sz="2400" dirty="0"/>
              <a:t> que la </a:t>
            </a:r>
            <a:r>
              <a:rPr lang="en-US" sz="2400" dirty="0" err="1"/>
              <a:t>manera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la que se </a:t>
            </a:r>
            <a:r>
              <a:rPr lang="en-US" sz="2400" dirty="0" err="1"/>
              <a:t>atiende</a:t>
            </a:r>
            <a:r>
              <a:rPr lang="en-US" sz="2400" dirty="0"/>
              <a:t> un </a:t>
            </a:r>
            <a:r>
              <a:rPr lang="en-US" sz="2400" dirty="0" err="1"/>
              <a:t>perro</a:t>
            </a:r>
            <a:r>
              <a:rPr lang="en-US" sz="2400" dirty="0"/>
              <a:t> y un Hamster es la </a:t>
            </a:r>
            <a:r>
              <a:rPr lang="en-US" sz="2400" dirty="0" err="1"/>
              <a:t>misma</a:t>
            </a:r>
            <a:r>
              <a:rPr lang="en-US" sz="2400" dirty="0"/>
              <a:t>  </a:t>
            </a:r>
            <a:endParaRPr lang="es-CO" sz="2400" dirty="0"/>
          </a:p>
        </p:txBody>
      </p:sp>
      <p:pic>
        <p:nvPicPr>
          <p:cNvPr id="20482" name="Picture 2" descr="Pin by Nat. on cursed memes | Cute animal memes, Funny animal memes, Funny  hamsters">
            <a:extLst>
              <a:ext uri="{FF2B5EF4-FFF2-40B4-BE49-F238E27FC236}">
                <a16:creationId xmlns:a16="http://schemas.microsoft.com/office/drawing/2014/main" id="{51D74278-4827-A443-879C-8A074AF01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3"/>
          <a:stretch/>
        </p:blipFill>
        <p:spPr bwMode="auto">
          <a:xfrm>
            <a:off x="195814" y="2117238"/>
            <a:ext cx="2593568" cy="256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58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E7CCD-8FC5-7A53-B160-065501B3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050"/>
            <a:ext cx="10515600" cy="1325563"/>
          </a:xfrm>
        </p:spPr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, </a:t>
            </a:r>
            <a:r>
              <a:rPr lang="en-US" dirty="0" err="1"/>
              <a:t>tambien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bien :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2E177D-63CA-647B-0521-0B90A9A1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735605"/>
            <a:ext cx="10715625" cy="59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57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994762-2570-BC9D-EBB8-F367FD399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2" y="93620"/>
            <a:ext cx="5858490" cy="6670759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BFBFE51-46A9-D04B-1DB6-61C5A309EE09}"/>
              </a:ext>
            </a:extLst>
          </p:cNvPr>
          <p:cNvCxnSpPr/>
          <p:nvPr/>
        </p:nvCxnSpPr>
        <p:spPr>
          <a:xfrm>
            <a:off x="3311757" y="435006"/>
            <a:ext cx="2227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C71DCA1E-DB3A-67A3-58F3-AE5CF60CF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9317"/>
            <a:ext cx="4944165" cy="6535062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09A4AD3-EFDF-00D3-70C5-10F5AF7D32CC}"/>
              </a:ext>
            </a:extLst>
          </p:cNvPr>
          <p:cNvCxnSpPr/>
          <p:nvPr/>
        </p:nvCxnSpPr>
        <p:spPr>
          <a:xfrm>
            <a:off x="8851037" y="443884"/>
            <a:ext cx="20773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278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21AB2-9BB1-D0C5-B476-F1C229F4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Reglas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5CDF5F-6CE5-9A48-CCE3-E9DEF31C2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0526" cy="4351338"/>
          </a:xfrm>
        </p:spPr>
        <p:txBody>
          <a:bodyPr>
            <a:normAutofit fontScale="92500"/>
          </a:bodyPr>
          <a:lstStyle/>
          <a:p>
            <a:r>
              <a:rPr lang="es-CO" sz="4000" b="0" i="0" dirty="0">
                <a:solidFill>
                  <a:srgbClr val="0D0D0D"/>
                </a:solidFill>
                <a:effectLst/>
                <a:highlight>
                  <a:srgbClr val="C0C0C0"/>
                </a:highlight>
                <a:latin typeface="Söhne"/>
              </a:rPr>
              <a:t>No pueden contener implementaciones de métodos</a:t>
            </a:r>
          </a:p>
          <a:p>
            <a:r>
              <a:rPr lang="es-CO" sz="4000" b="0" i="0" dirty="0">
                <a:solidFill>
                  <a:srgbClr val="0D0D0D"/>
                </a:solidFill>
                <a:effectLst/>
                <a:highlight>
                  <a:srgbClr val="FF0000"/>
                </a:highlight>
                <a:latin typeface="Söhne"/>
              </a:rPr>
              <a:t>Todos los métodos son implícitamente abstractos y públicos</a:t>
            </a:r>
            <a:endParaRPr lang="es-CO" sz="4000" dirty="0">
              <a:solidFill>
                <a:srgbClr val="0D0D0D"/>
              </a:solidFill>
              <a:highlight>
                <a:srgbClr val="FF0000"/>
              </a:highlight>
              <a:latin typeface="Söhne"/>
            </a:endParaRPr>
          </a:p>
          <a:p>
            <a:r>
              <a:rPr lang="es-CO" sz="4000" b="0" i="0" dirty="0">
                <a:solidFill>
                  <a:srgbClr val="0D0D0D"/>
                </a:solidFill>
                <a:effectLst/>
                <a:highlight>
                  <a:srgbClr val="FF00FF"/>
                </a:highlight>
                <a:latin typeface="Söhne"/>
              </a:rPr>
              <a:t>No pueden tener constructores</a:t>
            </a:r>
          </a:p>
          <a:p>
            <a:r>
              <a:rPr lang="es-CO" sz="4000" dirty="0">
                <a:highlight>
                  <a:srgbClr val="00FF00"/>
                </a:highlight>
              </a:rPr>
              <a:t>Una clase puede implementar múltiples interfaces</a:t>
            </a:r>
          </a:p>
          <a:p>
            <a:r>
              <a:rPr lang="es-CO" sz="4000" dirty="0">
                <a:highlight>
                  <a:srgbClr val="FFFF00"/>
                </a:highlight>
              </a:rPr>
              <a:t>Pueden extender otras interfaces, pero no clases</a:t>
            </a:r>
          </a:p>
        </p:txBody>
      </p:sp>
    </p:spTree>
    <p:extLst>
      <p:ext uri="{BB962C8B-B14F-4D97-AF65-F5344CB8AC3E}">
        <p14:creationId xmlns:p14="http://schemas.microsoft.com/office/powerpoint/2010/main" val="3007385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8161691-B697-0A44-9115-8EF89E4A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953"/>
            <a:ext cx="12192000" cy="590609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5BEFB5-8082-035E-D6E6-909CB2203C0C}"/>
              </a:ext>
            </a:extLst>
          </p:cNvPr>
          <p:cNvSpPr txBox="1"/>
          <p:nvPr/>
        </p:nvSpPr>
        <p:spPr>
          <a:xfrm>
            <a:off x="6977849" y="3429000"/>
            <a:ext cx="1202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._. ? </a:t>
            </a:r>
            <a:endParaRPr 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549784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CFD97-99AD-5A1C-DA70-05E54956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mascota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atencion medica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ED4A81-56BC-646B-8D4D-D1C6FC21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80" y="1561329"/>
            <a:ext cx="9863091" cy="49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4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6870A-6693-9027-D6D2-1D728EFB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24" y="187572"/>
            <a:ext cx="11386352" cy="1508063"/>
          </a:xfrm>
        </p:spPr>
        <p:txBody>
          <a:bodyPr>
            <a:normAutofit fontScale="90000"/>
          </a:bodyPr>
          <a:lstStyle/>
          <a:p>
            <a:r>
              <a:rPr lang="es-CO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Escribe cualquier cosa relacionada con el curso que quieras compartir, buenas y malas experiencias, eventos </a:t>
            </a:r>
            <a:r>
              <a:rPr lang="es-CO" b="0" i="0" dirty="0" err="1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canonicos</a:t>
            </a:r>
            <a:r>
              <a:rPr lang="es-CO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s-CO" b="0" i="0" dirty="0" err="1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chismesitos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394578-22C8-FBDB-A81A-6377E1E0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01" y="1808818"/>
            <a:ext cx="7664949" cy="1389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3D5FE0D-00C7-1CCB-33CA-9CFFC1781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01" y="5530595"/>
            <a:ext cx="7676273" cy="10453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B5CD9A-B763-5281-2E9F-C41FAEFB8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000" y="3429000"/>
            <a:ext cx="7664949" cy="19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67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C570AF-C793-3CAD-8456-48B806BA4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647312"/>
            <a:ext cx="12003175" cy="5563376"/>
          </a:xfrm>
          <a:prstGeom prst="rect">
            <a:avLst/>
          </a:prstGeom>
        </p:spPr>
      </p:pic>
      <p:pic>
        <p:nvPicPr>
          <p:cNvPr id="23554" name="Picture 2" descr="JUAN 👉👈 - YouTube">
            <a:extLst>
              <a:ext uri="{FF2B5EF4-FFF2-40B4-BE49-F238E27FC236}">
                <a16:creationId xmlns:a16="http://schemas.microsoft.com/office/drawing/2014/main" id="{C7CB4F30-AA10-8D8E-FE9A-B6F8A56F0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95" y="4094824"/>
            <a:ext cx="4296792" cy="241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79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46B1A-32C3-9E8E-8AF9-DB5C0CF4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08" y="-353966"/>
            <a:ext cx="1207289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Un caballo es </a:t>
            </a:r>
            <a:r>
              <a:rPr lang="en-US" sz="4000" dirty="0" err="1"/>
              <a:t>una</a:t>
            </a:r>
            <a:r>
              <a:rPr lang="en-US" sz="4000" dirty="0"/>
              <a:t> </a:t>
            </a:r>
            <a:r>
              <a:rPr lang="en-US" sz="4000" dirty="0" err="1"/>
              <a:t>mascota</a:t>
            </a:r>
            <a:r>
              <a:rPr lang="en-US" sz="4000" dirty="0"/>
              <a:t> y </a:t>
            </a:r>
            <a:r>
              <a:rPr lang="en-US" sz="4000" dirty="0" err="1"/>
              <a:t>necesita</a:t>
            </a:r>
            <a:r>
              <a:rPr lang="en-US" sz="4000" dirty="0"/>
              <a:t> atencion medica</a:t>
            </a:r>
            <a:endParaRPr lang="es-CO" sz="4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C65A2B-528E-E6CD-DF2C-4FA5C9D0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86" y="630314"/>
            <a:ext cx="11424628" cy="6032377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22F8D12-1D9B-3693-B930-7A02DCB1F07B}"/>
              </a:ext>
            </a:extLst>
          </p:cNvPr>
          <p:cNvCxnSpPr/>
          <p:nvPr/>
        </p:nvCxnSpPr>
        <p:spPr>
          <a:xfrm flipH="1" flipV="1">
            <a:off x="10289219" y="5717219"/>
            <a:ext cx="1029810" cy="798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02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2AD46-3879-7E39-BFF3-D8DF3CF0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0" y="1404605"/>
            <a:ext cx="11780667" cy="4277104"/>
          </a:xfrm>
        </p:spPr>
        <p:txBody>
          <a:bodyPr>
            <a:noAutofit/>
          </a:bodyPr>
          <a:lstStyle/>
          <a:p>
            <a:r>
              <a:rPr lang="en-US" sz="6600" b="1" dirty="0"/>
              <a:t>Que </a:t>
            </a:r>
            <a:r>
              <a:rPr lang="en-US" sz="6600" b="1" dirty="0" err="1"/>
              <a:t>acabamos</a:t>
            </a:r>
            <a:r>
              <a:rPr lang="en-US" sz="6600" b="1" dirty="0"/>
              <a:t> de </a:t>
            </a:r>
            <a:r>
              <a:rPr lang="en-US" sz="6600" b="1" dirty="0" err="1"/>
              <a:t>generar</a:t>
            </a:r>
            <a:r>
              <a:rPr lang="en-US" sz="6600" b="1" dirty="0"/>
              <a:t> </a:t>
            </a:r>
            <a:r>
              <a:rPr lang="en-US" sz="6600" b="1" dirty="0" err="1"/>
              <a:t>sobre</a:t>
            </a:r>
            <a:r>
              <a:rPr lang="en-US" sz="6600" b="1" dirty="0"/>
              <a:t> </a:t>
            </a:r>
            <a:r>
              <a:rPr lang="en-US" sz="6600" b="1" dirty="0" err="1"/>
              <a:t>nuestro</a:t>
            </a:r>
            <a:r>
              <a:rPr lang="en-US" sz="6600" b="1" dirty="0"/>
              <a:t> Desarrollo – </a:t>
            </a:r>
            <a:r>
              <a:rPr lang="en-US" sz="6600" b="1" dirty="0" err="1"/>
              <a:t>Programa</a:t>
            </a:r>
            <a:r>
              <a:rPr lang="en-US" sz="6600" b="1" dirty="0"/>
              <a:t> – Codigo – </a:t>
            </a:r>
            <a:r>
              <a:rPr lang="en-US" sz="6600" b="1" dirty="0" err="1"/>
              <a:t>Aplicacion</a:t>
            </a:r>
            <a:r>
              <a:rPr lang="en-US" sz="6600" b="1" dirty="0"/>
              <a:t> ?</a:t>
            </a:r>
            <a:endParaRPr lang="es-CO" sz="6600" b="1" dirty="0"/>
          </a:p>
        </p:txBody>
      </p:sp>
    </p:spTree>
    <p:extLst>
      <p:ext uri="{BB962C8B-B14F-4D97-AF65-F5344CB8AC3E}">
        <p14:creationId xmlns:p14="http://schemas.microsoft.com/office/powerpoint/2010/main" val="1216638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maginación Bob Esponja | Gigi Stick">
            <a:extLst>
              <a:ext uri="{FF2B5EF4-FFF2-40B4-BE49-F238E27FC236}">
                <a16:creationId xmlns:a16="http://schemas.microsoft.com/office/drawing/2014/main" id="{8A23DADC-B3D8-AD36-70CA-6EDAC324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00" y="-337351"/>
            <a:ext cx="8265388" cy="553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3978B8-7A2B-3DE3-742D-AD081374F023}"/>
              </a:ext>
            </a:extLst>
          </p:cNvPr>
          <p:cNvSpPr txBox="1"/>
          <p:nvPr/>
        </p:nvSpPr>
        <p:spPr>
          <a:xfrm>
            <a:off x="2158614" y="4685515"/>
            <a:ext cx="76229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/>
              <a:t>Extensibilidad</a:t>
            </a:r>
            <a:r>
              <a:rPr lang="en-US" sz="4400" dirty="0"/>
              <a:t>, </a:t>
            </a:r>
            <a:r>
              <a:rPr lang="en-US" sz="4400" dirty="0" err="1"/>
              <a:t>buenas</a:t>
            </a:r>
            <a:r>
              <a:rPr lang="en-US" sz="4400" dirty="0"/>
              <a:t> </a:t>
            </a:r>
            <a:r>
              <a:rPr lang="en-US" sz="4400" dirty="0" err="1"/>
              <a:t>practicas</a:t>
            </a:r>
            <a:r>
              <a:rPr lang="en-US" sz="4400" dirty="0"/>
              <a:t>, clean code, SOLID y bajo </a:t>
            </a:r>
            <a:r>
              <a:rPr lang="en-US" sz="4400" dirty="0" err="1"/>
              <a:t>acoplamiento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2439528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Que harian se se encontraran esta araña? - Meme subido por PyroPosting :)  Memedroid">
            <a:extLst>
              <a:ext uri="{FF2B5EF4-FFF2-40B4-BE49-F238E27FC236}">
                <a16:creationId xmlns:a16="http://schemas.microsoft.com/office/drawing/2014/main" id="{4D5131F4-B38E-DFD7-270C-70435898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56" y="244876"/>
            <a:ext cx="6858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7D23789-B16D-61DC-AB47-3128DA09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7" y="-275209"/>
            <a:ext cx="7625919" cy="1580225"/>
          </a:xfrm>
        </p:spPr>
        <p:txBody>
          <a:bodyPr>
            <a:normAutofit/>
          </a:bodyPr>
          <a:lstStyle/>
          <a:p>
            <a:r>
              <a:rPr lang="en-US" sz="8000" b="1" dirty="0" err="1"/>
              <a:t>Ciclo</a:t>
            </a:r>
            <a:r>
              <a:rPr lang="en-US" sz="8000" b="1" dirty="0"/>
              <a:t> 3 Proyecto</a:t>
            </a:r>
            <a:endParaRPr lang="es-CO" sz="80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2CFA3A8-C2A5-30A8-3FC7-DF7D49BD62D0}"/>
              </a:ext>
            </a:extLst>
          </p:cNvPr>
          <p:cNvSpPr txBox="1"/>
          <p:nvPr/>
        </p:nvSpPr>
        <p:spPr>
          <a:xfrm>
            <a:off x="9259409" y="6243792"/>
            <a:ext cx="282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err="1"/>
              <a:t>ReachableSpots</a:t>
            </a:r>
            <a:r>
              <a:rPr lang="en-US" sz="2400" b="1" dirty="0"/>
              <a:t>()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3755349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4B052-FA48-F93D-B313-05BE7E64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B41122-51D9-87F6-8B0C-0BB8A5277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5400" dirty="0" err="1"/>
              <a:t>Diagrama</a:t>
            </a:r>
            <a:r>
              <a:rPr lang="en-US" sz="5400" dirty="0"/>
              <a:t> de </a:t>
            </a:r>
            <a:r>
              <a:rPr lang="en-US" sz="5400" dirty="0" err="1"/>
              <a:t>clases</a:t>
            </a:r>
            <a:r>
              <a:rPr lang="en-US" sz="5400" dirty="0"/>
              <a:t> </a:t>
            </a:r>
          </a:p>
          <a:p>
            <a:r>
              <a:rPr lang="en-US" sz="5400" dirty="0"/>
              <a:t>10 </a:t>
            </a:r>
            <a:r>
              <a:rPr lang="en-US" sz="5400" dirty="0" err="1"/>
              <a:t>clases</a:t>
            </a:r>
            <a:r>
              <a:rPr lang="en-US" sz="5400" dirty="0"/>
              <a:t> </a:t>
            </a:r>
          </a:p>
          <a:p>
            <a:r>
              <a:rPr lang="en-US" sz="5400" dirty="0"/>
              <a:t>1 </a:t>
            </a:r>
            <a:r>
              <a:rPr lang="en-US" sz="5400" dirty="0" err="1"/>
              <a:t>interfaz</a:t>
            </a:r>
            <a:r>
              <a:rPr lang="en-US" sz="5400" dirty="0"/>
              <a:t> </a:t>
            </a:r>
          </a:p>
          <a:p>
            <a:r>
              <a:rPr lang="en-US" sz="5400" dirty="0"/>
              <a:t>1 </a:t>
            </a:r>
            <a:r>
              <a:rPr lang="en-US" sz="5400" dirty="0" err="1"/>
              <a:t>Clase</a:t>
            </a:r>
            <a:r>
              <a:rPr lang="en-US" sz="5400" dirty="0"/>
              <a:t> </a:t>
            </a:r>
            <a:r>
              <a:rPr lang="en-US" sz="5400" dirty="0" err="1"/>
              <a:t>abtracta</a:t>
            </a:r>
            <a:endParaRPr lang="en-US" sz="5400" dirty="0"/>
          </a:p>
          <a:p>
            <a:r>
              <a:rPr lang="en-US" sz="5400" dirty="0"/>
              <a:t>Me lo </a:t>
            </a:r>
            <a:r>
              <a:rPr lang="en-US" sz="5400" dirty="0" err="1"/>
              <a:t>entregan</a:t>
            </a:r>
            <a:r>
              <a:rPr lang="en-US" sz="5400" dirty="0"/>
              <a:t> </a:t>
            </a:r>
            <a:r>
              <a:rPr lang="en-US" sz="5400" dirty="0" err="1"/>
              <a:t>en</a:t>
            </a:r>
            <a:r>
              <a:rPr lang="en-US" sz="5400" dirty="0"/>
              <a:t> </a:t>
            </a:r>
            <a:r>
              <a:rPr lang="en-US" sz="5400" dirty="0" err="1"/>
              <a:t>fisico</a:t>
            </a:r>
            <a:r>
              <a:rPr lang="en-US" sz="5400" dirty="0"/>
              <a:t>, </a:t>
            </a:r>
            <a:r>
              <a:rPr lang="en-US" sz="5400" dirty="0" err="1"/>
              <a:t>si</a:t>
            </a:r>
            <a:r>
              <a:rPr lang="en-US" sz="5400" dirty="0"/>
              <a:t> </a:t>
            </a:r>
            <a:r>
              <a:rPr lang="en-US" sz="5400" dirty="0" err="1"/>
              <a:t>acaban</a:t>
            </a:r>
            <a:r>
              <a:rPr lang="en-US" sz="5400" dirty="0"/>
              <a:t> se </a:t>
            </a:r>
            <a:r>
              <a:rPr lang="en-US" sz="5400" dirty="0" err="1"/>
              <a:t>pueden</a:t>
            </a:r>
            <a:r>
              <a:rPr lang="en-US" sz="5400" dirty="0"/>
              <a:t> </a:t>
            </a:r>
            <a:r>
              <a:rPr lang="en-US" sz="5400" dirty="0" err="1"/>
              <a:t>ir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573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6870A-6693-9027-D6D2-1D728EFB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24" y="187572"/>
            <a:ext cx="11386352" cy="1508063"/>
          </a:xfrm>
        </p:spPr>
        <p:txBody>
          <a:bodyPr>
            <a:normAutofit fontScale="90000"/>
          </a:bodyPr>
          <a:lstStyle/>
          <a:p>
            <a:r>
              <a:rPr lang="es-CO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Escribe cualquier cosa relacionada con el curso que quieras compartir, buenas y malas experiencias, eventos </a:t>
            </a:r>
            <a:r>
              <a:rPr lang="es-CO" b="0" i="0" dirty="0" err="1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canonicos</a:t>
            </a:r>
            <a:r>
              <a:rPr lang="es-CO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es-CO" b="0" i="0" dirty="0" err="1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chismesitos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1EC459-C54A-4BCF-B135-16545D51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74" y="1857061"/>
            <a:ext cx="7959844" cy="19780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C14AAD-B813-C300-7D8E-90706A84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87" y="3996579"/>
            <a:ext cx="9309825" cy="16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4B413-5C62-5DB7-094E-B822E500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60" y="214205"/>
            <a:ext cx="11501761" cy="1325563"/>
          </a:xfrm>
        </p:spPr>
        <p:txBody>
          <a:bodyPr/>
          <a:lstStyle/>
          <a:p>
            <a:r>
              <a:rPr lang="es-CO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Que recomendaciones, </a:t>
            </a:r>
            <a:r>
              <a:rPr lang="es-CO" b="0" i="0" dirty="0" err="1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metodologias</a:t>
            </a:r>
            <a:r>
              <a:rPr lang="es-CO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 e ideas propones para las clases ? 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A5A040-F5A8-ECF0-3C79-2E59827F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88" y="2061285"/>
            <a:ext cx="10138823" cy="41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11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AB1D3-756D-D927-35B8-47289D1E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50" y="68580"/>
            <a:ext cx="11350840" cy="1325563"/>
          </a:xfrm>
        </p:spPr>
        <p:txBody>
          <a:bodyPr/>
          <a:lstStyle/>
          <a:p>
            <a:r>
              <a:rPr lang="es-CO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Que recomendaciones, </a:t>
            </a:r>
            <a:r>
              <a:rPr lang="es-CO" b="0" i="0" dirty="0" err="1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metodologias</a:t>
            </a:r>
            <a:r>
              <a:rPr lang="es-CO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 e ideas propones para las clases ? 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3D3074-E7BC-9655-458E-80923FDA2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65" y="1575279"/>
            <a:ext cx="5912869" cy="50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D7CE4-FE71-21A7-0A5C-7B881077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La clase pasada</a:t>
            </a:r>
          </a:p>
        </p:txBody>
      </p:sp>
      <p:pic>
        <p:nvPicPr>
          <p:cNvPr id="1026" name="Picture 2" descr="Por qué utilizar composición sobre la herencia en POO? - Comunidad Java  User Group - Nicaragua">
            <a:extLst>
              <a:ext uri="{FF2B5EF4-FFF2-40B4-BE49-F238E27FC236}">
                <a16:creationId xmlns:a16="http://schemas.microsoft.com/office/drawing/2014/main" id="{2602BAAA-FA05-EB6F-5928-B46AE0EA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690688"/>
            <a:ext cx="7734300" cy="46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911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9447280740FD4CAAA204E35D74D9F9" ma:contentTypeVersion="4" ma:contentTypeDescription="Create a new document." ma:contentTypeScope="" ma:versionID="0125b7d21d6fec563c966c185699c826">
  <xsd:schema xmlns:xsd="http://www.w3.org/2001/XMLSchema" xmlns:xs="http://www.w3.org/2001/XMLSchema" xmlns:p="http://schemas.microsoft.com/office/2006/metadata/properties" xmlns:ns2="c16f3462-8c2c-4237-bc0b-e38f6848b6f9" targetNamespace="http://schemas.microsoft.com/office/2006/metadata/properties" ma:root="true" ma:fieldsID="acf92740e3d5d49a24b0647be8c55bda" ns2:_="">
    <xsd:import namespace="c16f3462-8c2c-4237-bc0b-e38f6848b6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f3462-8c2c-4237-bc0b-e38f6848b6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8BA180-05E2-4D22-91E2-242668EFDDC5}"/>
</file>

<file path=customXml/itemProps2.xml><?xml version="1.0" encoding="utf-8"?>
<ds:datastoreItem xmlns:ds="http://schemas.openxmlformats.org/officeDocument/2006/customXml" ds:itemID="{AC9EF11A-DF87-4982-BB97-D00A59A9F1DE}"/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494</Words>
  <Application>Microsoft Office PowerPoint</Application>
  <PresentationFormat>Panorámica</PresentationFormat>
  <Paragraphs>74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2" baseType="lpstr">
      <vt:lpstr>Aptos</vt:lpstr>
      <vt:lpstr>Aptos Display</vt:lpstr>
      <vt:lpstr>Arial</vt:lpstr>
      <vt:lpstr>Segoe UI</vt:lpstr>
      <vt:lpstr>Söhne</vt:lpstr>
      <vt:lpstr>Wingdings</vt:lpstr>
      <vt:lpstr>Tema de Office</vt:lpstr>
      <vt:lpstr>Lo abstracto y las interfaces </vt:lpstr>
      <vt:lpstr>Hablemos de la encuesta</vt:lpstr>
      <vt:lpstr>Explica a nivel emocional, como te sientes?(nivel personal, de universidad y de poob)</vt:lpstr>
      <vt:lpstr> te sientes apoyado por el profesor? si, no y porque ? </vt:lpstr>
      <vt:lpstr>Escribe cualquier cosa relacionada con el curso que quieras compartir, buenas y malas experiencias, eventos canonicos, chismesitos</vt:lpstr>
      <vt:lpstr>Escribe cualquier cosa relacionada con el curso que quieras compartir, buenas y malas experiencias, eventos canonicos, chismesitos</vt:lpstr>
      <vt:lpstr>Que recomendaciones, metodologias e ideas propones para las clases ? </vt:lpstr>
      <vt:lpstr>Que recomendaciones, metodologias e ideas propones para las clases ? </vt:lpstr>
      <vt:lpstr>La clase pasada</vt:lpstr>
      <vt:lpstr>Abstracto</vt:lpstr>
      <vt:lpstr>Mascotas</vt:lpstr>
      <vt:lpstr>En que son diferentes ? </vt:lpstr>
      <vt:lpstr>Esto está bien ? </vt:lpstr>
      <vt:lpstr>Esto está bien ? </vt:lpstr>
      <vt:lpstr>Un pajaro es una mascota</vt:lpstr>
      <vt:lpstr>Un pajaro es una mascota</vt:lpstr>
      <vt:lpstr>Un pajaro es una mascota diferente</vt:lpstr>
      <vt:lpstr>Como lo arreglamos?</vt:lpstr>
      <vt:lpstr>Como lo arreglamos?</vt:lpstr>
      <vt:lpstr>La vida no funciona asi</vt:lpstr>
      <vt:lpstr>Presentación de PowerPoint</vt:lpstr>
      <vt:lpstr>Aca es donde entran las clases y los metodos abstractos </vt:lpstr>
      <vt:lpstr>Lo que ya sabemos</vt:lpstr>
      <vt:lpstr>Presentación de PowerPoint</vt:lpstr>
      <vt:lpstr>Lo nuevo</vt:lpstr>
      <vt:lpstr>Lo que ya sabemos</vt:lpstr>
      <vt:lpstr>Presentación de PowerPoint</vt:lpstr>
      <vt:lpstr>Presentación de PowerPoint</vt:lpstr>
      <vt:lpstr>Reglas</vt:lpstr>
      <vt:lpstr>Pongamos otra situacion </vt:lpstr>
      <vt:lpstr>Presentación de PowerPoint</vt:lpstr>
      <vt:lpstr>Presentación de PowerPoint</vt:lpstr>
      <vt:lpstr>Presentación de PowerPoint</vt:lpstr>
      <vt:lpstr>Ahora como lo conectamos 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Ahora supongamos que no fuera abstracta la clase Mascota</vt:lpstr>
      <vt:lpstr>Presentación de PowerPoint</vt:lpstr>
      <vt:lpstr>Presentación de PowerPoint</vt:lpstr>
      <vt:lpstr>El otro caso, tambien esta bien : </vt:lpstr>
      <vt:lpstr>Presentación de PowerPoint</vt:lpstr>
      <vt:lpstr>Reglas</vt:lpstr>
      <vt:lpstr>Presentación de PowerPoint</vt:lpstr>
      <vt:lpstr>No es una mascota pero necesita atencion medica</vt:lpstr>
      <vt:lpstr>Presentación de PowerPoint</vt:lpstr>
      <vt:lpstr>Un caballo es una mascota y necesita atencion medica</vt:lpstr>
      <vt:lpstr>Que acabamos de generar sobre nuestro Desarrollo – Programa – Codigo – Aplicacion ?</vt:lpstr>
      <vt:lpstr>Presentación de PowerPoint</vt:lpstr>
      <vt:lpstr>Ciclo 3 Proyecto</vt:lpstr>
      <vt:lpstr>Ejercicio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 abstracto y las interfaces </dc:title>
  <dc:creator>Sebastian Garcia Hincapie</dc:creator>
  <cp:lastModifiedBy>Sebastian Garcia Hincapie</cp:lastModifiedBy>
  <cp:revision>5</cp:revision>
  <dcterms:created xsi:type="dcterms:W3CDTF">2024-03-12T03:18:36Z</dcterms:created>
  <dcterms:modified xsi:type="dcterms:W3CDTF">2024-03-12T12:01:59Z</dcterms:modified>
</cp:coreProperties>
</file>